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15" r:id="rId3"/>
    <p:sldId id="345" r:id="rId4"/>
    <p:sldId id="261" r:id="rId5"/>
    <p:sldId id="344" r:id="rId6"/>
    <p:sldId id="308" r:id="rId7"/>
    <p:sldId id="309" r:id="rId8"/>
    <p:sldId id="257" r:id="rId9"/>
    <p:sldId id="312" r:id="rId10"/>
    <p:sldId id="311" r:id="rId11"/>
    <p:sldId id="313" r:id="rId12"/>
    <p:sldId id="327" r:id="rId13"/>
    <p:sldId id="314" r:id="rId14"/>
    <p:sldId id="316" r:id="rId15"/>
    <p:sldId id="319" r:id="rId16"/>
    <p:sldId id="332" r:id="rId17"/>
    <p:sldId id="346" r:id="rId18"/>
    <p:sldId id="333" r:id="rId19"/>
    <p:sldId id="334" r:id="rId20"/>
    <p:sldId id="336" r:id="rId21"/>
    <p:sldId id="338" r:id="rId22"/>
    <p:sldId id="340" r:id="rId23"/>
    <p:sldId id="337" r:id="rId24"/>
    <p:sldId id="339" r:id="rId25"/>
    <p:sldId id="347" r:id="rId26"/>
    <p:sldId id="341" r:id="rId27"/>
    <p:sldId id="342" r:id="rId28"/>
    <p:sldId id="328" r:id="rId29"/>
    <p:sldId id="348" r:id="rId30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6"/>
    <p:restoredTop sz="81044" autoAdjust="0"/>
  </p:normalViewPr>
  <p:slideViewPr>
    <p:cSldViewPr>
      <p:cViewPr varScale="1">
        <p:scale>
          <a:sx n="101" d="100"/>
          <a:sy n="101" d="100"/>
        </p:scale>
        <p:origin x="22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Integers?,</a:t>
            </a:r>
            <a:r>
              <a:rPr lang="en-US" baseline="0" dirty="0"/>
              <a:t> Whole Numbers?, Natural Numbers</a:t>
            </a:r>
          </a:p>
          <a:p>
            <a:endParaRPr lang="en-US" baseline="0" dirty="0"/>
          </a:p>
          <a:p>
            <a:r>
              <a:rPr lang="en-US" baseline="0" dirty="0"/>
              <a:t>What other data types are you already familiar with?</a:t>
            </a:r>
          </a:p>
          <a:p>
            <a:r>
              <a:rPr lang="en-US" baseline="0" dirty="0"/>
              <a:t>   - rational</a:t>
            </a:r>
          </a:p>
          <a:p>
            <a:r>
              <a:rPr lang="en-US" baseline="0" dirty="0"/>
              <a:t>   - </a:t>
            </a:r>
            <a:r>
              <a:rPr lang="en-US" baseline="0" dirty="0" err="1"/>
              <a:t>reals</a:t>
            </a:r>
            <a:endParaRPr lang="en-US" baseline="0" dirty="0"/>
          </a:p>
          <a:p>
            <a:r>
              <a:rPr lang="en-US" baseline="0" dirty="0"/>
              <a:t>   - complex</a:t>
            </a:r>
          </a:p>
          <a:p>
            <a:r>
              <a:rPr lang="en-US" baseline="0" dirty="0"/>
              <a:t>   - strings</a:t>
            </a:r>
          </a:p>
          <a:p>
            <a:endParaRPr lang="en-US" baseline="0" dirty="0"/>
          </a:p>
          <a:p>
            <a:r>
              <a:rPr lang="en-US" baseline="0" dirty="0"/>
              <a:t>Which real numbers can you represent?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6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55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2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  <a:p>
            <a:endParaRPr lang="en-US" dirty="0"/>
          </a:p>
          <a:p>
            <a:r>
              <a:rPr lang="en-US" dirty="0"/>
              <a:t>C8</a:t>
            </a:r>
          </a:p>
          <a:p>
            <a:r>
              <a:rPr lang="en-US" dirty="0"/>
              <a:t>C8 + CS 88</a:t>
            </a:r>
          </a:p>
          <a:p>
            <a:r>
              <a:rPr lang="en-US" dirty="0"/>
              <a:t>C8 + CS88 + CS61B</a:t>
            </a:r>
          </a:p>
          <a:p>
            <a:r>
              <a:rPr lang="en-US" dirty="0"/>
              <a:t>CS minor</a:t>
            </a:r>
          </a:p>
          <a:p>
            <a:r>
              <a:rPr lang="en-US" dirty="0"/>
              <a:t>CS</a:t>
            </a:r>
            <a:r>
              <a:rPr lang="en-US" baseline="0" dirty="0"/>
              <a:t> Major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Policies:</a:t>
            </a:r>
          </a:p>
          <a:p>
            <a:r>
              <a:rPr lang="en-US" dirty="0"/>
              <a:t>    - Learning: The purpose of this course is to learn something you don't</a:t>
            </a:r>
          </a:p>
          <a:p>
            <a:r>
              <a:rPr lang="en-US" dirty="0"/>
              <a:t>      already know.</a:t>
            </a:r>
          </a:p>
          <a:p>
            <a:endParaRPr lang="en-US" dirty="0"/>
          </a:p>
          <a:p>
            <a:r>
              <a:rPr lang="en-US" dirty="0"/>
              <a:t>              You should never feel bad for not understanding something yet.</a:t>
            </a:r>
          </a:p>
          <a:p>
            <a:r>
              <a:rPr lang="en-US" dirty="0"/>
              <a:t>              I won't tolerate disrespectful or condescending comments.</a:t>
            </a:r>
          </a:p>
          <a:p>
            <a:r>
              <a:rPr lang="en-US" dirty="0"/>
              <a:t>              If someone doesn't understand something, help them out.</a:t>
            </a:r>
          </a:p>
          <a:p>
            <a:endParaRPr lang="en-US" dirty="0"/>
          </a:p>
          <a:p>
            <a:r>
              <a:rPr lang="en-US" dirty="0"/>
              <a:t>    - Community: You're encouraged to help each other;</a:t>
            </a:r>
          </a:p>
          <a:p>
            <a:endParaRPr lang="en-US" dirty="0"/>
          </a:p>
          <a:p>
            <a:r>
              <a:rPr lang="en-US" dirty="0"/>
              <a:t>               One of the most important things you can learn in college is how to explain</a:t>
            </a:r>
          </a:p>
          <a:p>
            <a:endParaRPr lang="en-US" dirty="0"/>
          </a:p>
          <a:p>
            <a:r>
              <a:rPr lang="en-US" dirty="0"/>
              <a:t>    - Course Staff: We are here to help you succeed, not to judge you.</a:t>
            </a:r>
          </a:p>
          <a:p>
            <a:endParaRPr lang="en-US" dirty="0"/>
          </a:p>
          <a:p>
            <a:r>
              <a:rPr lang="en-US" dirty="0"/>
              <a:t>                  We know that you're talented b/c you're at Berkeley</a:t>
            </a:r>
          </a:p>
          <a:p>
            <a:r>
              <a:rPr lang="en-US" dirty="0"/>
              <a:t>                  We know that you're able to work hard, and we're here to make</a:t>
            </a:r>
          </a:p>
          <a:p>
            <a:r>
              <a:rPr lang="en-US" dirty="0"/>
              <a:t>                  sure that working hard leads to the results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9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singprograms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achingprivacy.org" TargetMode="External"/><Relationship Id="rId2" Type="http://schemas.openxmlformats.org/officeDocument/2006/relationships/hyperlink" Target="http://mmcommons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8325" y="1371600"/>
            <a:ext cx="8610600" cy="3352800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#1: 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Welcome to CS88!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January 28,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276600"/>
            <a:ext cx="6213231" cy="3069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8 – Foundations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Thinking + Inferential Thinking in the context of working with real world data</a:t>
            </a:r>
          </a:p>
          <a:p>
            <a:r>
              <a:rPr lang="en-US" dirty="0"/>
              <a:t>Introduce you to several computational concepts in a simple data-centered setting</a:t>
            </a:r>
          </a:p>
          <a:p>
            <a:pPr lvl="1"/>
            <a:r>
              <a:rPr lang="en-US" dirty="0"/>
              <a:t>Authoring computational documents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Within Python3 and “</a:t>
            </a:r>
            <a:r>
              <a:rPr lang="en-US" dirty="0" err="1"/>
              <a:t>SciPy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33800"/>
            <a:ext cx="5003800" cy="2846133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E7680B-9D5E-9546-9130-C9D1C7E7C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391BB86-C260-504B-9829-60F6F18E2CF1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3096909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696200" cy="736600"/>
          </a:xfrm>
        </p:spPr>
        <p:txBody>
          <a:bodyPr/>
          <a:lstStyle/>
          <a:p>
            <a:r>
              <a:rPr lang="en-US" dirty="0"/>
              <a:t>CS88 – Computational Structures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20000" cy="5257800"/>
          </a:xfrm>
        </p:spPr>
        <p:txBody>
          <a:bodyPr/>
          <a:lstStyle/>
          <a:p>
            <a:r>
              <a:rPr lang="en-US" dirty="0"/>
              <a:t>Deeper understanding of the computing concepts introduced in c8</a:t>
            </a:r>
          </a:p>
          <a:p>
            <a:pPr lvl="1"/>
            <a:r>
              <a:rPr lang="en-US" dirty="0"/>
              <a:t>Hands-on experience =&gt; Foundational Concept</a:t>
            </a:r>
          </a:p>
          <a:p>
            <a:pPr lvl="1"/>
            <a:r>
              <a:rPr lang="en-US" dirty="0"/>
              <a:t>How would you create what you use in c8 ?</a:t>
            </a:r>
          </a:p>
          <a:p>
            <a:r>
              <a:rPr lang="en-US" dirty="0"/>
              <a:t>Extend your understanding of the structure of computation</a:t>
            </a:r>
          </a:p>
          <a:p>
            <a:pPr lvl="1"/>
            <a:r>
              <a:rPr lang="en-US" dirty="0"/>
              <a:t>What is involved in interpreting the code you write ?</a:t>
            </a:r>
          </a:p>
          <a:p>
            <a:pPr lvl="1"/>
            <a:r>
              <a:rPr lang="en-US" dirty="0"/>
              <a:t>Deeper CS Concepts: Recursion, Objects, Classes,  Higher-order Functions, Declarative programming, …</a:t>
            </a:r>
          </a:p>
          <a:p>
            <a:pPr lvl="1"/>
            <a:r>
              <a:rPr lang="en-US" dirty="0"/>
              <a:t>Managing complexity in creating larger software systems through composition</a:t>
            </a:r>
          </a:p>
          <a:p>
            <a:r>
              <a:rPr lang="en-US" dirty="0"/>
              <a:t>Create complete (and fun) applications</a:t>
            </a:r>
          </a:p>
          <a:p>
            <a:r>
              <a:rPr lang="en-US" dirty="0"/>
              <a:t>In a data-centric approach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600DE9B-E9F9-B940-95C6-5D621658F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FF654D-8285-C545-8877-9C35CCC5682F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5783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12</a:t>
            </a:fld>
            <a:endParaRPr lang="en-US" b="0"/>
          </a:p>
        </p:txBody>
      </p:sp>
      <p:grpSp>
        <p:nvGrpSpPr>
          <p:cNvPr id="19" name="Group 18"/>
          <p:cNvGrpSpPr/>
          <p:nvPr/>
        </p:nvGrpSpPr>
        <p:grpSpPr>
          <a:xfrm>
            <a:off x="2510944" y="1447800"/>
            <a:ext cx="838200" cy="609600"/>
            <a:chOff x="1295400" y="1600200"/>
            <a:chExt cx="838200" cy="609600"/>
          </a:xfrm>
        </p:grpSpPr>
        <p:sp>
          <p:nvSpPr>
            <p:cNvPr id="7" name="Rectangle 6"/>
            <p:cNvSpPr/>
            <p:nvPr/>
          </p:nvSpPr>
          <p:spPr bwMode="auto">
            <a:xfrm>
              <a:off x="1295400" y="1600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95275" y="1676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c8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349144" y="5486400"/>
            <a:ext cx="1143000" cy="609600"/>
            <a:chOff x="2186125" y="5715000"/>
            <a:chExt cx="1143000" cy="6096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186125" y="5715000"/>
              <a:ext cx="11430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0" y="57912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cs61a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510944" y="4800600"/>
            <a:ext cx="838200" cy="609600"/>
            <a:chOff x="1295400" y="4953000"/>
            <a:chExt cx="838200" cy="6096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295400" y="49530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5275" y="50292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c8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10944" y="2209800"/>
            <a:ext cx="838200" cy="609600"/>
            <a:chOff x="1295400" y="2362200"/>
            <a:chExt cx="838200" cy="6096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95275" y="2438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c8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72944" y="2209800"/>
            <a:ext cx="914400" cy="609600"/>
            <a:chOff x="1219200" y="2362200"/>
            <a:chExt cx="914400" cy="6096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9200" y="2438400"/>
              <a:ext cx="83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cs88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0944" y="2971800"/>
            <a:ext cx="838200" cy="609600"/>
            <a:chOff x="1295400" y="2362200"/>
            <a:chExt cx="838200" cy="6096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5275" y="2438400"/>
              <a:ext cx="509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72944" y="2971800"/>
            <a:ext cx="914400" cy="609600"/>
            <a:chOff x="1219200" y="2362200"/>
            <a:chExt cx="914400" cy="60960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295400" y="2362200"/>
              <a:ext cx="8382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9200" y="2438400"/>
              <a:ext cx="83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cs88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01744" y="2971800"/>
            <a:ext cx="1066800" cy="609600"/>
            <a:chOff x="1219200" y="2362200"/>
            <a:chExt cx="1066800" cy="60960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295400" y="2362200"/>
              <a:ext cx="9906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19200" y="24384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cs61b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781800" y="3124200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major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349144" y="4800600"/>
            <a:ext cx="1143000" cy="609600"/>
            <a:chOff x="2186125" y="5715000"/>
            <a:chExt cx="1143000" cy="60960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2186125" y="5715000"/>
              <a:ext cx="11430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86000" y="57912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cs61a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324600" y="3124200"/>
            <a:ext cx="45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11144" y="2971800"/>
            <a:ext cx="1066800" cy="609600"/>
            <a:chOff x="1219200" y="2362200"/>
            <a:chExt cx="1066800" cy="6096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1295400" y="2362200"/>
              <a:ext cx="990600" cy="609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19200" y="2438400"/>
              <a:ext cx="10059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cs47a</a:t>
              </a:r>
            </a:p>
          </p:txBody>
        </p:sp>
      </p:grp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5C812ED4-2E2B-6744-BA95-2DE5C27FD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91802D7A-2AE1-C943-A2F2-222DD8DFB6DE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4185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CS88 relate to CS61A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13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 bwMode="auto">
          <a:xfrm>
            <a:off x="990600" y="44196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90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12954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4648200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Intro Programming</a:t>
            </a:r>
          </a:p>
          <a:p>
            <a:pPr algn="ctr"/>
            <a:r>
              <a:rPr lang="en-US" dirty="0"/>
              <a:t>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8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Concepts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Techniques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1600200"/>
            <a:ext cx="1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55626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CS61A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657600" y="44196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57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57600" y="14478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4648200"/>
            <a:ext cx="2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Intro Programming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Statistics Concepts in a Computational Approach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0" y="1600200"/>
            <a:ext cx="190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Thinking w/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33800" y="5562600"/>
            <a:ext cx="204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CS/INFO/STAT c8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722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84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Concepts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Techniques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5626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CS88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3886200"/>
            <a:ext cx="16764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81800" y="3962400"/>
            <a:ext cx="937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&amp; Tools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324600" y="2057400"/>
            <a:ext cx="18288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13657" y="2133600"/>
            <a:ext cx="187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Working w/ Data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609600" y="1295400"/>
            <a:ext cx="0" cy="419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210378" y="3066222"/>
            <a:ext cx="7105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Units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2E3DB678-D095-9E44-91BC-C0B7A9886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7706D99B-59F3-A647-AED1-25EF3344E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405653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Lecture + 1 Lab/Discussion on Wednesday (!!!)</a:t>
            </a:r>
          </a:p>
          <a:p>
            <a:r>
              <a:rPr lang="en-US" dirty="0"/>
              <a:t>Lecture introduces concepts (quickly!), answers why questions.</a:t>
            </a:r>
          </a:p>
          <a:p>
            <a:r>
              <a:rPr lang="en-US" dirty="0"/>
              <a:t>Lab provides concrete detail hands-on</a:t>
            </a:r>
          </a:p>
          <a:p>
            <a:r>
              <a:rPr lang="en-US" dirty="0"/>
              <a:t>Homework (10) cements your understanding</a:t>
            </a:r>
          </a:p>
          <a:p>
            <a:pPr lvl="1"/>
            <a:r>
              <a:rPr lang="en-US" dirty="0"/>
              <a:t>Out Monday, Due Sunday</a:t>
            </a:r>
          </a:p>
          <a:p>
            <a:r>
              <a:rPr lang="en-US" dirty="0"/>
              <a:t>Projects (3) put your understanding to work in building complete applications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Hangman</a:t>
            </a:r>
          </a:p>
          <a:p>
            <a:pPr lvl="1"/>
            <a:r>
              <a:rPr lang="en-US" dirty="0"/>
              <a:t>Open Projects!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0050" indent="-342900"/>
            <a:r>
              <a:rPr lang="en-US" dirty="0"/>
              <a:t>Readings: </a:t>
            </a:r>
            <a:r>
              <a:rPr lang="en-US" dirty="0">
                <a:hlinkClick r:id="rId3"/>
              </a:rPr>
              <a:t>http://composingprograms.com</a:t>
            </a:r>
            <a:endParaRPr lang="en-US" dirty="0"/>
          </a:p>
          <a:p>
            <a:pPr marL="800100" lvl="1" indent="-342900"/>
            <a:r>
              <a:rPr lang="en-US" dirty="0"/>
              <a:t>Same as cs61a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b="0"/>
          </a:p>
        </p:txBody>
      </p:sp>
      <p:pic>
        <p:nvPicPr>
          <p:cNvPr id="7" name="Picture 6" descr="Screen Shot 2016-01-24 at 3.3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267200"/>
            <a:ext cx="4419600" cy="152935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D45DEEC-971D-4540-9D91-633F181EB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A40EA2-58A7-E74C-BA53-0A82C518B88C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57315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Learning</a:t>
            </a:r>
          </a:p>
          <a:p>
            <a:r>
              <a:rPr lang="en-US" sz="3600" dirty="0"/>
              <a:t>Community</a:t>
            </a:r>
          </a:p>
          <a:p>
            <a:r>
              <a:rPr lang="en-US" sz="3600" dirty="0"/>
              <a:t>Respect</a:t>
            </a:r>
          </a:p>
          <a:p>
            <a:r>
              <a:rPr lang="en-US" sz="3600" dirty="0"/>
              <a:t>Collaboration</a:t>
            </a:r>
          </a:p>
          <a:p>
            <a:r>
              <a:rPr lang="en-US" sz="3600" dirty="0"/>
              <a:t>Peer Instruction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295401"/>
            <a:ext cx="3095084" cy="231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3048000"/>
            <a:ext cx="2209800" cy="32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996D018-BE50-1949-A59B-9741777D0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BD11C76-6958-8046-88C7-C673F41605EE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150056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Piazza</a:t>
            </a:r>
            <a:r>
              <a:rPr lang="en-US" dirty="0"/>
              <a:t> for {</a:t>
            </a:r>
            <a:r>
              <a:rPr lang="en-US" dirty="0" err="1"/>
              <a:t>ask,answer</a:t>
            </a:r>
            <a:r>
              <a:rPr lang="en-US" dirty="0"/>
              <a:t>}</a:t>
            </a:r>
            <a:r>
              <a:rPr lang="en-US" dirty="0" err="1"/>
              <a:t>ing</a:t>
            </a:r>
            <a:r>
              <a:rPr lang="en-US" dirty="0"/>
              <a:t> questions</a:t>
            </a:r>
          </a:p>
        </p:txBody>
      </p:sp>
      <p:pic>
        <p:nvPicPr>
          <p:cNvPr id="20483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18" b="1118"/>
          <a:stretch>
            <a:fillRect/>
          </a:stretch>
        </p:blipFill>
        <p:spPr>
          <a:xfrm>
            <a:off x="609600" y="1090613"/>
            <a:ext cx="7924800" cy="51657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D279C5-54DE-0A41-A3EB-A6B38F827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18F5F2-94B3-AC45-A7F7-923CFBC141FC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428885286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will we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/>
              <a:t>Datahub.berkeley.edu</a:t>
            </a:r>
            <a:endParaRPr lang="en-US" sz="3600" dirty="0"/>
          </a:p>
          <a:p>
            <a:r>
              <a:rPr lang="en-US" sz="3600" dirty="0"/>
              <a:t>Your laptop</a:t>
            </a:r>
          </a:p>
          <a:p>
            <a:r>
              <a:rPr lang="en-US" sz="3600" dirty="0" err="1"/>
              <a:t>Inst.eecs.Berkeley.edu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CEC132-4F45-AB4C-8DF3-AD76BCA5E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1683CAC-49F3-A04C-AACE-64460399A5AA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108100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572000" cy="5257800"/>
          </a:xfrm>
        </p:spPr>
        <p:txBody>
          <a:bodyPr/>
          <a:lstStyle/>
          <a:p>
            <a:r>
              <a:rPr lang="en-US" sz="2400" dirty="0"/>
              <a:t>EPA</a:t>
            </a:r>
          </a:p>
          <a:p>
            <a:pPr lvl="1"/>
            <a:r>
              <a:rPr lang="en-US" sz="2000" dirty="0"/>
              <a:t>Rewards good behavior</a:t>
            </a:r>
          </a:p>
          <a:p>
            <a:pPr lvl="1"/>
            <a:r>
              <a:rPr lang="en-US" sz="2000" u="sng" dirty="0"/>
              <a:t>E</a:t>
            </a:r>
            <a:r>
              <a:rPr lang="en-US" sz="2000" dirty="0"/>
              <a:t>ffort</a:t>
            </a:r>
          </a:p>
          <a:p>
            <a:pPr lvl="2"/>
            <a:r>
              <a:rPr lang="en-US" sz="1800" dirty="0"/>
              <a:t>E.g., Office hours, doing every single lab, </a:t>
            </a:r>
            <a:r>
              <a:rPr lang="en-US" sz="1800" dirty="0" err="1"/>
              <a:t>hw</a:t>
            </a:r>
            <a:r>
              <a:rPr lang="en-US" sz="1800" dirty="0"/>
              <a:t>, reading Piazza pages</a:t>
            </a:r>
          </a:p>
          <a:p>
            <a:pPr lvl="1"/>
            <a:r>
              <a:rPr lang="en-US" sz="2000" u="sng" dirty="0"/>
              <a:t>P</a:t>
            </a:r>
            <a:r>
              <a:rPr lang="en-US" sz="2000" dirty="0"/>
              <a:t>articipation</a:t>
            </a:r>
          </a:p>
          <a:p>
            <a:pPr lvl="2"/>
            <a:r>
              <a:rPr lang="en-US" sz="1800" dirty="0"/>
              <a:t>E.g., Raising hand in </a:t>
            </a:r>
            <a:r>
              <a:rPr lang="en-US" sz="1800" dirty="0" err="1"/>
              <a:t>lec</a:t>
            </a:r>
            <a:r>
              <a:rPr lang="en-US" sz="1800" dirty="0"/>
              <a:t> or discussion, asking questions on Piazza</a:t>
            </a:r>
          </a:p>
          <a:p>
            <a:pPr lvl="1"/>
            <a:r>
              <a:rPr lang="en-US" sz="2000" u="sng" dirty="0"/>
              <a:t>A</a:t>
            </a:r>
            <a:r>
              <a:rPr lang="en-US" sz="2000" dirty="0"/>
              <a:t>ltruism</a:t>
            </a:r>
          </a:p>
          <a:p>
            <a:pPr lvl="2"/>
            <a:r>
              <a:rPr lang="en-US" sz="1800" dirty="0"/>
              <a:t>E.g., helping other students in lab, answering questions on Piazza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38600" y="1219200"/>
            <a:ext cx="5326856" cy="5305864"/>
          </a:xfrm>
        </p:spPr>
        <p:txBody>
          <a:bodyPr/>
          <a:lstStyle/>
          <a:p>
            <a:r>
              <a:rPr lang="en-US" sz="2400" dirty="0"/>
              <a:t>You have 2 “Slip Days”</a:t>
            </a:r>
          </a:p>
          <a:p>
            <a:pPr lvl="1"/>
            <a:r>
              <a:rPr lang="en-US" sz="2000" dirty="0"/>
              <a:t>You use them to extend due date, 1 slip day for 1 day extension</a:t>
            </a:r>
          </a:p>
          <a:p>
            <a:pPr lvl="1"/>
            <a:r>
              <a:rPr lang="en-US" sz="2000" dirty="0"/>
              <a:t>You can use them one at a time or all at once or in any combination</a:t>
            </a:r>
          </a:p>
          <a:p>
            <a:pPr lvl="1"/>
            <a:r>
              <a:rPr lang="en-US" sz="2000" dirty="0"/>
              <a:t>They follow you around when you pair up (you are counted individually)</a:t>
            </a:r>
          </a:p>
          <a:p>
            <a:pPr lvl="2"/>
            <a:r>
              <a:rPr lang="en-US" sz="1800" dirty="0"/>
              <a:t>E.g., A has 2, B has 0.</a:t>
            </a:r>
            <a:br>
              <a:rPr lang="en-US" sz="1800" dirty="0"/>
            </a:br>
            <a:r>
              <a:rPr lang="en-US" sz="1800" dirty="0"/>
              <a:t>Project is late by 1 day.</a:t>
            </a:r>
            <a:br>
              <a:rPr lang="en-US" sz="1800" dirty="0"/>
            </a:br>
            <a:r>
              <a:rPr lang="en-US" sz="1800" dirty="0"/>
              <a:t>A uses 1, B is 1 day late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Pro-student Grading Policies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9D10D-E1D4-4245-BBA5-BC3E9674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" y="6510291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465137" y="990600"/>
            <a:ext cx="4460875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act of leaving out of consideration one or more properties of a complex object so as to attend to others.”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process of formulating general concepts by abstracting common properties of instances”</a:t>
            </a:r>
          </a:p>
          <a:p>
            <a:r>
              <a:rPr lang="en-US" dirty="0">
                <a:latin typeface="18 VAG Rounded Light   02390" charset="0"/>
              </a:rPr>
              <a:t>Technical terms: </a:t>
            </a:r>
            <a:r>
              <a:rPr lang="en-US" sz="2400" dirty="0">
                <a:latin typeface="18 VAG Rounded Light   02390" charset="0"/>
              </a:rPr>
              <a:t>Compression, Quantization, Clustering, </a:t>
            </a:r>
            <a:r>
              <a:rPr lang="en-US" sz="2400" dirty="0" err="1">
                <a:latin typeface="18 VAG Rounded Light   02390" charset="0"/>
              </a:rPr>
              <a:t>Unsupervized</a:t>
            </a:r>
            <a:r>
              <a:rPr lang="en-US" sz="2400" dirty="0">
                <a:latin typeface="18 VAG Rounded Light   02390" charset="0"/>
              </a:rPr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4800600" y="1181100"/>
            <a:ext cx="3748088" cy="4924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</a:t>
            </a: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926013" y="6019800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sz="1800" i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A8213-ABC3-C64E-B53B-04BC5EA9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5320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4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EC18-3E59-3043-9DDC-A617F5078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7" y="1066800"/>
            <a:ext cx="9078733" cy="50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4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407207" cy="449580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223D6-B825-9F4B-B0E3-E0F3057A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55320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0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4191000" cy="2743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Possible Answers: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China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California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The Bay Area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San Mateo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1947 Center Street, Berkeley, CA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37.8693° N, 122.2696° W</a:t>
            </a:r>
          </a:p>
          <a:p>
            <a:endParaRPr lang="en-US" sz="32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marL="0" indent="0">
              <a:buNone/>
            </a:pPr>
            <a:endParaRPr lang="en-US" sz="24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19200"/>
            <a:ext cx="2679700" cy="3111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01/19/18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52871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 gone wrong!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858000" cy="537210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22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7E06F-2A64-0348-A47A-B0FA4D45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53415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335462" cy="5305425"/>
          </a:xfrm>
        </p:spPr>
        <p:txBody>
          <a:bodyPr/>
          <a:lstStyle/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look at only the interesting data, leave out the details, zoom in/out…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focus on the essence, the cleanest way to map the messy real world to one you can build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7" b="87"/>
          <a:stretch>
            <a:fillRect/>
          </a:stretch>
        </p:blipFill>
        <p:spPr>
          <a:xfrm>
            <a:off x="5256213" y="1143000"/>
            <a:ext cx="2836862" cy="42957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 Removal (in Data Science)</a:t>
            </a:r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660900" y="54864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sz="1800" i="1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23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1D20A-860A-9940-BE7D-2AEEBDDC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53415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724400" cy="5257800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Functions (e.g., sin x)</a:t>
            </a:r>
          </a:p>
          <a:p>
            <a:pPr lvl="1"/>
            <a:r>
              <a:rPr lang="en-US" sz="2000" dirty="0"/>
              <a:t>Hiring contractors</a:t>
            </a:r>
          </a:p>
          <a:p>
            <a:pPr lvl="1"/>
            <a:r>
              <a:rPr lang="en-US" sz="2000" dirty="0"/>
              <a:t>Application Programming Interfaces (APIs)</a:t>
            </a:r>
          </a:p>
          <a:p>
            <a:pPr lvl="1"/>
            <a:r>
              <a:rPr lang="en-US" sz="2000" dirty="0"/>
              <a:t>Technology (e.g., cars)</a:t>
            </a:r>
          </a:p>
          <a:p>
            <a:endParaRPr lang="en-US" sz="2400" dirty="0"/>
          </a:p>
          <a:p>
            <a:r>
              <a:rPr lang="en-US" sz="2400" dirty="0"/>
              <a:t>Amazing things are built when these layer</a:t>
            </a:r>
          </a:p>
          <a:p>
            <a:pPr lvl="1"/>
            <a:r>
              <a:rPr lang="en-US" sz="2000" dirty="0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18 VAG Rounded Light   02390"/>
              </a:rPr>
              <a:t>Abstraction Barrier (Interface)</a:t>
            </a:r>
            <a:br>
              <a:rPr lang="en-US" sz="2400" dirty="0">
                <a:latin typeface="18 VAG Rounded Light   02390"/>
              </a:rPr>
            </a:br>
            <a:r>
              <a:rPr lang="en-US" sz="1600" dirty="0">
                <a:latin typeface="18 VAG Rounded Light   02390"/>
              </a:rPr>
              <a:t>(the interface, or specification, or contract)</a:t>
            </a:r>
            <a:endParaRPr lang="en-US" sz="24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682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br>
              <a:rPr lang="en-US" sz="1800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1800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76800" y="1447800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/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endParaRPr lang="en-US" sz="1800" i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2261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6700" y="995855"/>
            <a:ext cx="8686800" cy="5257800"/>
          </a:xfrm>
        </p:spPr>
        <p:txBody>
          <a:bodyPr/>
          <a:lstStyle/>
          <a:p>
            <a:r>
              <a:rPr lang="en-US" sz="2400" dirty="0"/>
              <a:t>Abstraction is not universal without loss of information (mathematically provable). This means, in the end, the complexity can only be “moved around” </a:t>
            </a:r>
          </a:p>
          <a:p>
            <a:endParaRPr lang="en-US" sz="2400" dirty="0"/>
          </a:p>
          <a:p>
            <a:r>
              <a:rPr lang="en-US" sz="2400" dirty="0"/>
              <a:t>Abstraction makes us </a:t>
            </a:r>
            <a:br>
              <a:rPr lang="en-US" sz="2400" dirty="0"/>
            </a:br>
            <a:r>
              <a:rPr lang="en-US" sz="2400" dirty="0"/>
              <a:t>forget how things actually </a:t>
            </a:r>
            <a:br>
              <a:rPr lang="en-US" sz="2400" dirty="0"/>
            </a:br>
            <a:r>
              <a:rPr lang="en-US" sz="2400" dirty="0"/>
              <a:t>work and can therefore </a:t>
            </a:r>
            <a:br>
              <a:rPr lang="en-US" sz="2400" dirty="0"/>
            </a:br>
            <a:r>
              <a:rPr lang="en-US" sz="2400" dirty="0"/>
              <a:t>hide bias. Example: AI and </a:t>
            </a:r>
            <a:br>
              <a:rPr lang="en-US" sz="2400" dirty="0"/>
            </a:br>
            <a:r>
              <a:rPr lang="en-US" sz="2400" dirty="0"/>
              <a:t>hiring decisions.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Abstraction makes things special and that creates dependencies. Dependencies grow longer and longer over time and can become unmanageable.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25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11" y="2174328"/>
            <a:ext cx="428398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9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CS: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838200"/>
          </a:xfrm>
        </p:spPr>
        <p:txBody>
          <a:bodyPr/>
          <a:lstStyle/>
          <a:p>
            <a:r>
              <a:rPr lang="en-US" dirty="0"/>
              <a:t>What’s this?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26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>
          <a:xfrm>
            <a:off x="4094532" y="2967335"/>
            <a:ext cx="95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4876800"/>
            <a:ext cx="1828800" cy="381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905000"/>
            <a:ext cx="7584098" cy="826532"/>
            <a:chOff x="1219200" y="1905000"/>
            <a:chExt cx="7584098" cy="826532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1219200" y="2209800"/>
              <a:ext cx="6781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1" name="Straight Connector 10"/>
            <p:cNvCxnSpPr>
              <a:stCxn id="3" idx="2"/>
            </p:cNvCxnSpPr>
            <p:nvPr/>
          </p:nvCxnSpPr>
          <p:spPr bwMode="auto">
            <a:xfrm>
              <a:off x="4495800" y="1905000"/>
              <a:ext cx="0" cy="533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553200" y="2362200"/>
              <a:ext cx="225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 (or ideal) world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48400" y="4953000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300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and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elements </a:t>
            </a:r>
          </a:p>
          <a:p>
            <a:pPr lvl="1"/>
            <a:r>
              <a:rPr lang="en-US" dirty="0"/>
              <a:t>with some internal representation</a:t>
            </a:r>
          </a:p>
          <a:p>
            <a:pPr lvl="1"/>
            <a:r>
              <a:rPr lang="en-US" dirty="0"/>
              <a:t>E.g. Integers, Floats, Booleans, Strings, …</a:t>
            </a:r>
          </a:p>
          <a:p>
            <a:r>
              <a:rPr lang="en-US" dirty="0"/>
              <a:t>Set of operations on elements of the type</a:t>
            </a:r>
          </a:p>
          <a:p>
            <a:pPr lvl="1"/>
            <a:r>
              <a:rPr lang="en-US" dirty="0"/>
              <a:t>e.g. +, *, -, /, %, //, **</a:t>
            </a:r>
          </a:p>
          <a:p>
            <a:pPr lvl="1"/>
            <a:r>
              <a:rPr lang="en-US" dirty="0"/>
              <a:t>==, &lt;, &gt;, &lt;=, &gt;=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Commutative, Associative, … , Closure (???)</a:t>
            </a:r>
          </a:p>
          <a:p>
            <a:pPr lvl="1"/>
            <a:endParaRPr lang="en-US" dirty="0"/>
          </a:p>
          <a:p>
            <a:r>
              <a:rPr lang="en-US" dirty="0"/>
              <a:t>Expressions are valid well-defined sets of operations on elements that produce a value of a type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9180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and HW 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5029200"/>
          </a:xfrm>
        </p:spPr>
        <p:txBody>
          <a:bodyPr/>
          <a:lstStyle/>
          <a:p>
            <a:r>
              <a:rPr lang="en-US" sz="2800" dirty="0"/>
              <a:t>Lab will get you to where you have a </a:t>
            </a:r>
            <a:r>
              <a:rPr lang="en-US" sz="2800" i="1" dirty="0"/>
              <a:t>program development environment</a:t>
            </a:r>
          </a:p>
          <a:p>
            <a:pPr lvl="1"/>
            <a:r>
              <a:rPr lang="en-US" sz="2000" dirty="0"/>
              <a:t>Even on your computer</a:t>
            </a:r>
          </a:p>
          <a:p>
            <a:pPr lvl="1"/>
            <a:endParaRPr lang="en-US" sz="2000" dirty="0"/>
          </a:p>
          <a:p>
            <a:r>
              <a:rPr lang="en-US" sz="2800" dirty="0"/>
              <a:t>HW will give practice and explain subtleties of types, operators, and expressions</a:t>
            </a:r>
          </a:p>
          <a:p>
            <a:pPr lvl="1"/>
            <a:r>
              <a:rPr lang="en-US" sz="2000" dirty="0"/>
              <a:t>In a program development environment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ED6F6-A1CB-834A-B88E-15E522B15609}"/>
              </a:ext>
            </a:extLst>
          </p:cNvPr>
          <p:cNvSpPr txBox="1">
            <a:spLocks/>
          </p:cNvSpPr>
          <p:nvPr/>
        </p:nvSpPr>
        <p:spPr bwMode="auto">
          <a:xfrm>
            <a:off x="685800" y="44196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/>
              <a:t>What’s the difference between ‘==‘ and ‘=‘ 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4857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binary digit (bit) is a symbol from {0,1}.</a:t>
            </a:r>
          </a:p>
          <a:p>
            <a:r>
              <a:rPr lang="en-US" sz="2000" dirty="0"/>
              <a:t>How many strings can you represent with N bits?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Could you build a program that compresses all strings of N bits to strings of M bits (with M&lt;N) such that you can go back to all original strings of length N? How or Why?</a:t>
            </a:r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29</a:t>
            </a:fld>
            <a:endParaRPr lang="en-US" b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76817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6A5B8-A774-3546-834D-41C0000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451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1CC8EC-557C-484D-A2D1-D9DAAD82F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09F0DA-F340-0841-87AF-C0A5B216557E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420599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 -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620000" cy="5257800"/>
          </a:xfrm>
        </p:spPr>
        <p:txBody>
          <a:bodyPr/>
          <a:lstStyle/>
          <a:p>
            <a:r>
              <a:rPr lang="en-US" dirty="0"/>
              <a:t>Dr. Gerald Friedland (</a:t>
            </a:r>
            <a:r>
              <a:rPr lang="en-US" dirty="0" err="1"/>
              <a:t>fractor@berkeley.edu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424 </a:t>
            </a:r>
            <a:r>
              <a:rPr lang="en-US" dirty="0" err="1"/>
              <a:t>Saturdai</a:t>
            </a:r>
            <a:r>
              <a:rPr lang="en-US" dirty="0"/>
              <a:t> </a:t>
            </a:r>
            <a:r>
              <a:rPr lang="en-US" dirty="0" err="1"/>
              <a:t>Daj</a:t>
            </a:r>
            <a:r>
              <a:rPr lang="en-US" dirty="0"/>
              <a:t> Hall (CITRIS)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www.gerald-friedland.org</a:t>
            </a:r>
            <a:endParaRPr lang="en-US" dirty="0"/>
          </a:p>
          <a:p>
            <a:pPr lvl="1"/>
            <a:r>
              <a:rPr lang="en-US" dirty="0"/>
              <a:t>Office hours: Mo 1:30-2:30 @ 424 SDH</a:t>
            </a:r>
          </a:p>
          <a:p>
            <a:pPr lvl="1"/>
            <a:r>
              <a:rPr lang="en-US" dirty="0"/>
              <a:t>Before/after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Adjunct Assistant Professor, EECS UC Berkeley</a:t>
            </a:r>
          </a:p>
          <a:p>
            <a:r>
              <a:rPr lang="en-US" dirty="0"/>
              <a:t>Principal Data Scientist, Lawrence Livermore National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429000"/>
            <a:ext cx="4279900" cy="1244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29000"/>
            <a:ext cx="3784600" cy="1321439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DD9696-F406-F74B-BFC6-312D0A166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08F411-2B95-0C42-87E6-075D58BE8394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72440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 -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6200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Projects you might want to check out: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2"/>
              </a:rPr>
              <a:t>http://mmcommons.org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Work with 100M images, 1M videos </a:t>
            </a:r>
          </a:p>
          <a:p>
            <a:pPr marL="0" indent="0">
              <a:buNone/>
            </a:pPr>
            <a:r>
              <a:rPr lang="en-US" dirty="0"/>
              <a:t>in your own Amazon instance.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http://www.teachingprivacy.org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Creating teaching materials informing </a:t>
            </a:r>
            <a:br>
              <a:rPr lang="en-US" dirty="0"/>
            </a:br>
            <a:r>
              <a:rPr lang="en-US" dirty="0"/>
              <a:t>about data over sharing.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2489200"/>
            <a:ext cx="2133600" cy="284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0" y="5334000"/>
            <a:ext cx="5353050" cy="959155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EE32C95-436A-4844-B333-A578B2DE0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29F36AA-2092-E143-85E6-994BD11793F6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75621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r>
              <a:rPr lang="en-US" sz="3600" dirty="0"/>
              <a:t>Introduce you to</a:t>
            </a:r>
            <a:r>
              <a:rPr lang="en-US" sz="3000" dirty="0"/>
              <a:t> </a:t>
            </a:r>
          </a:p>
          <a:p>
            <a:pPr lvl="1"/>
            <a:r>
              <a:rPr lang="en-US" sz="3000" dirty="0"/>
              <a:t> the field</a:t>
            </a:r>
          </a:p>
          <a:p>
            <a:pPr lvl="1"/>
            <a:r>
              <a:rPr lang="en-US" sz="3000" dirty="0"/>
              <a:t> the course</a:t>
            </a:r>
          </a:p>
          <a:p>
            <a:pPr lvl="1"/>
            <a:r>
              <a:rPr lang="en-US" sz="3000" dirty="0"/>
              <a:t> the team </a:t>
            </a:r>
          </a:p>
          <a:p>
            <a:r>
              <a:rPr lang="en-US" sz="3600" dirty="0"/>
              <a:t>Answer your questions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Big Ideas: </a:t>
            </a:r>
          </a:p>
          <a:p>
            <a:pPr lvl="1"/>
            <a:r>
              <a:rPr lang="en-US" sz="3000" dirty="0"/>
              <a:t> Abstraction</a:t>
            </a:r>
          </a:p>
          <a:p>
            <a:pPr lvl="1"/>
            <a:r>
              <a:rPr lang="en-US" sz="3000" dirty="0"/>
              <a:t> Data Type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343400"/>
            <a:ext cx="3385222" cy="1978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524000"/>
            <a:ext cx="3527588" cy="178480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C2BD594-C71F-4B46-A01B-DA7EB7B54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16AFF9-EC54-374B-95C8-511A8127C2A5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9633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9" y="3962400"/>
            <a:ext cx="3860799" cy="2895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426" r="8981" b="2861"/>
          <a:stretch>
            <a:fillRect/>
          </a:stretch>
        </p:blipFill>
        <p:spPr>
          <a:xfrm>
            <a:off x="5773206" y="250685"/>
            <a:ext cx="3138059" cy="4495040"/>
          </a:xfrm>
          <a:prstGeom prst="rect">
            <a:avLst/>
          </a:prstGeom>
        </p:spPr>
      </p:pic>
      <p:pic>
        <p:nvPicPr>
          <p:cNvPr id="8" name="Picture 7" descr="the-data-delu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"/>
          <a:stretch>
            <a:fillRect/>
          </a:stretch>
        </p:blipFill>
        <p:spPr>
          <a:xfrm>
            <a:off x="4247408" y="3743503"/>
            <a:ext cx="2360630" cy="2783801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0" y="4665292"/>
            <a:ext cx="2422498" cy="1864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914400"/>
            <a:ext cx="3742359" cy="2806770"/>
          </a:xfrm>
          <a:prstGeom prst="rect">
            <a:avLst/>
          </a:prstGeom>
          <a:ln>
            <a:solidFill>
              <a:srgbClr val="4F81BD">
                <a:alpha val="0"/>
              </a:srgbClr>
            </a:solidFill>
          </a:ln>
        </p:spPr>
      </p:pic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9"/>
          <a:stretch>
            <a:fillRect/>
          </a:stretch>
        </p:blipFill>
        <p:spPr>
          <a:xfrm>
            <a:off x="3340350" y="2591857"/>
            <a:ext cx="2476647" cy="1151646"/>
          </a:xfrm>
          <a:prstGeom prst="rect">
            <a:avLst/>
          </a:prstGeom>
        </p:spPr>
      </p:pic>
      <p:pic>
        <p:nvPicPr>
          <p:cNvPr id="16" name="Picture 15" descr="_DSC7071b.jpg"/>
          <p:cNvPicPr>
            <a:picLocks noChangeAspect="1"/>
          </p:cNvPicPr>
          <p:nvPr/>
        </p:nvPicPr>
        <p:blipFill>
          <a:blip r:embed="rId9">
            <a:lum bright="20000" contrast="14000"/>
          </a:blip>
          <a:srcRect r="15880"/>
          <a:stretch>
            <a:fillRect/>
          </a:stretch>
        </p:blipFill>
        <p:spPr>
          <a:xfrm>
            <a:off x="4099242" y="232828"/>
            <a:ext cx="1728472" cy="23734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H="1">
            <a:off x="8901854" y="180638"/>
            <a:ext cx="407245" cy="6346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338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AEEC33B-1458-824B-A248-556174738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48F6204-5158-1D4F-9290-46FFCF368BD6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13750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Greatest Artifact of Human Civilization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8</a:t>
            </a:fld>
            <a:endParaRPr lang="en-US" b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773714" cy="5440223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A6A1DA9-8AF4-064A-A903-8A1F9C9F2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ED728B-244B-B94B-92D8-CF359B6759C7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97033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57" y="172477"/>
            <a:ext cx="7737219" cy="914400"/>
          </a:xfrm>
        </p:spPr>
        <p:txBody>
          <a:bodyPr/>
          <a:lstStyle/>
          <a:p>
            <a:r>
              <a:rPr lang="en-US" dirty="0"/>
              <a:t>A Connected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82310" y="6416675"/>
            <a:ext cx="457200" cy="365125"/>
          </a:xfrm>
        </p:spPr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Screen shot 2011-02-06 at 11.22.2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7" y="2181279"/>
            <a:ext cx="4986245" cy="41222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8417" y="5765669"/>
            <a:ext cx="7216588" cy="14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0"/>
          </p:cNvCxnSpPr>
          <p:nvPr/>
        </p:nvCxnSpPr>
        <p:spPr>
          <a:xfrm rot="16200000" flipV="1">
            <a:off x="-1447181" y="4036564"/>
            <a:ext cx="4482346" cy="5161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9240" y="63035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1969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400800" y="1502951"/>
            <a:ext cx="1688557" cy="392953"/>
            <a:chOff x="6400800" y="1295400"/>
            <a:chExt cx="1688557" cy="392953"/>
          </a:xfrm>
        </p:grpSpPr>
        <p:sp>
          <p:nvSpPr>
            <p:cNvPr id="12" name="Oval 11"/>
            <p:cNvSpPr/>
            <p:nvPr/>
          </p:nvSpPr>
          <p:spPr>
            <a:xfrm>
              <a:off x="7939945" y="1524000"/>
              <a:ext cx="149412" cy="16435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0800" y="1295400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2.0 B 1/26/11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99875" y="6306534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1974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6200000" flipV="1">
            <a:off x="-610894" y="3848718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2066554" y="3806883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343643" y="3556025"/>
            <a:ext cx="2104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RFC 675 TCP/IP</a:t>
            </a:r>
            <a:endParaRPr lang="en-US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2" y="4648200"/>
            <a:ext cx="1088904" cy="990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64412" y="1477551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485982" y="1792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ARPANet</a:t>
            </a: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2005469" y="1481882"/>
            <a:ext cx="131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93" y="4779552"/>
            <a:ext cx="1051033" cy="76199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rot="16200000">
            <a:off x="3426757" y="3614894"/>
            <a:ext cx="1496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0.9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92275" y="63543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1990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16200000" flipV="1">
            <a:off x="2486502" y="5120992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V="1">
            <a:off x="4945555" y="5079023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312633" y="1957427"/>
            <a:ext cx="1218774" cy="700221"/>
            <a:chOff x="7312633" y="1749876"/>
            <a:chExt cx="1218774" cy="70022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2633" y="1749876"/>
              <a:ext cx="462683" cy="46268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1851" y="1877976"/>
              <a:ext cx="859556" cy="57212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589575" y="63670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2010</a:t>
            </a:r>
          </a:p>
        </p:txBody>
      </p:sp>
      <p:sp>
        <p:nvSpPr>
          <p:cNvPr id="37" name="Oval 36"/>
          <p:cNvSpPr/>
          <p:nvPr/>
        </p:nvSpPr>
        <p:spPr>
          <a:xfrm>
            <a:off x="8197510" y="1082744"/>
            <a:ext cx="149412" cy="1643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Eng21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10401" y="381000"/>
            <a:ext cx="1759015" cy="461665"/>
            <a:chOff x="7467762" y="1400974"/>
            <a:chExt cx="699215" cy="461665"/>
          </a:xfrm>
        </p:grpSpPr>
        <p:sp>
          <p:nvSpPr>
            <p:cNvPr id="41" name="Oval 40"/>
            <p:cNvSpPr/>
            <p:nvPr/>
          </p:nvSpPr>
          <p:spPr>
            <a:xfrm>
              <a:off x="8008691" y="1524000"/>
              <a:ext cx="80666" cy="18114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67762" y="1400974"/>
              <a:ext cx="699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3.0 B 11/15</a:t>
              </a:r>
            </a:p>
          </p:txBody>
        </p:sp>
      </p:grpSp>
      <p:pic>
        <p:nvPicPr>
          <p:cNvPr id="3" name="Picture 2" descr="Screen Shot 2016-01-24 at 2.01.1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0"/>
            <a:ext cx="2746963" cy="6858000"/>
          </a:xfrm>
          <a:prstGeom prst="rect">
            <a:avLst/>
          </a:prstGeom>
        </p:spPr>
      </p:pic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37523DB6-A162-5944-9358-26682F250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82" y="6563333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01/28/19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39179A8B-42EF-7844-BF56-65EC9BF02CD2}"/>
              </a:ext>
            </a:extLst>
          </p:cNvPr>
          <p:cNvSpPr txBox="1">
            <a:spLocks/>
          </p:cNvSpPr>
          <p:nvPr/>
        </p:nvSpPr>
        <p:spPr bwMode="auto">
          <a:xfrm>
            <a:off x="3054182" y="6563333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Sp19 L1</a:t>
            </a:r>
          </a:p>
        </p:txBody>
      </p:sp>
    </p:spTree>
    <p:extLst>
      <p:ext uri="{BB962C8B-B14F-4D97-AF65-F5344CB8AC3E}">
        <p14:creationId xmlns:p14="http://schemas.microsoft.com/office/powerpoint/2010/main" val="2209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23657</TotalTime>
  <Pages>12</Pages>
  <Words>1457</Words>
  <Application>Microsoft Macintosh PowerPoint</Application>
  <PresentationFormat>Letter Paper (8.5x11 in)</PresentationFormat>
  <Paragraphs>347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Ｐゴシック</vt:lpstr>
      <vt:lpstr>りょう Text Std EL</vt:lpstr>
      <vt:lpstr>18 VAG Rounded Bold   07390</vt:lpstr>
      <vt:lpstr>18 VAG Rounded Light   02390</vt:lpstr>
      <vt:lpstr>18 VAG Rounded Thin   55390</vt:lpstr>
      <vt:lpstr>Arial</vt:lpstr>
      <vt:lpstr>Helvetica</vt:lpstr>
      <vt:lpstr>Times New Roman</vt:lpstr>
      <vt:lpstr>Vagrounded</vt:lpstr>
      <vt:lpstr>cs162-fa14</vt:lpstr>
      <vt:lpstr> Computational Structures in Data Science</vt:lpstr>
      <vt:lpstr>CS88 Team</vt:lpstr>
      <vt:lpstr>CS88 Team</vt:lpstr>
      <vt:lpstr>CS88 Team - me</vt:lpstr>
      <vt:lpstr>CS88 Team - me</vt:lpstr>
      <vt:lpstr>Goals today</vt:lpstr>
      <vt:lpstr>Data Science</vt:lpstr>
      <vt:lpstr>Greatest Artifact of Human Civilization …</vt:lpstr>
      <vt:lpstr>A Connected World</vt:lpstr>
      <vt:lpstr>Data 8 – Foundations of Data Science</vt:lpstr>
      <vt:lpstr>CS88 – Computational Structures in Data Science</vt:lpstr>
      <vt:lpstr>Pathways</vt:lpstr>
      <vt:lpstr>How does CS88 relate to CS61A ?</vt:lpstr>
      <vt:lpstr>Course Structure</vt:lpstr>
      <vt:lpstr>Course Culture</vt:lpstr>
      <vt:lpstr>Piazza for {ask,answer}ing questions</vt:lpstr>
      <vt:lpstr>Where will we work?</vt:lpstr>
      <vt:lpstr>Pro-student Grading Policies</vt:lpstr>
      <vt:lpstr>Abstraction</vt:lpstr>
      <vt:lpstr>Experiment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Abstraction in CS: Data Type</vt:lpstr>
      <vt:lpstr>Data Types and Operations</vt:lpstr>
      <vt:lpstr>Lab and HW this week</vt:lpstr>
      <vt:lpstr>Thoughts for the Wandering Mind</vt:lpstr>
    </vt:vector>
  </TitlesOfParts>
  <Company>University of California, Berkeley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Gerald Friedland</cp:lastModifiedBy>
  <cp:revision>516</cp:revision>
  <cp:lastPrinted>1601-01-01T00:00:00Z</cp:lastPrinted>
  <dcterms:created xsi:type="dcterms:W3CDTF">2009-09-09T21:17:00Z</dcterms:created>
  <dcterms:modified xsi:type="dcterms:W3CDTF">2019-01-29T11:05:00Z</dcterms:modified>
</cp:coreProperties>
</file>